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392" r:id="rId4"/>
    <p:sldId id="372" r:id="rId5"/>
    <p:sldId id="391" r:id="rId6"/>
    <p:sldId id="367" r:id="rId7"/>
    <p:sldId id="389" r:id="rId8"/>
    <p:sldId id="394" r:id="rId9"/>
    <p:sldId id="384" r:id="rId10"/>
    <p:sldId id="390" r:id="rId11"/>
    <p:sldId id="371" r:id="rId12"/>
    <p:sldId id="373" r:id="rId13"/>
    <p:sldId id="387" r:id="rId14"/>
  </p:sldIdLst>
  <p:sldSz cx="9144000" cy="6858000" type="screen4x3"/>
  <p:notesSz cx="6742113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3000" kern="1200">
        <a:solidFill>
          <a:schemeClr val="bg1"/>
        </a:solidFill>
        <a:latin typeface="Arial" charset="0"/>
        <a:ea typeface="+mn-ea"/>
        <a:cs typeface="Arial Unicode M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CF20E-3191-4567-B5F9-888136ECDAC8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BCFBA-A624-49AC-AD55-4FB80439B8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370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08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2130" cy="44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4086827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50888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50888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50888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4383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060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2113" y="228600"/>
            <a:ext cx="2220912" cy="5895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513513" cy="5895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0949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7419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2670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31654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7887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9141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7958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460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87585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7870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704506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4601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803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86161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389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2340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791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7761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49974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57300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1181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88682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90" y="224825"/>
            <a:ext cx="595313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eos/prt%20miramon%20inglesez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01032" y="694154"/>
            <a:ext cx="4459000" cy="12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r>
              <a:rPr lang="es-ES" sz="1800" dirty="0" smtClean="0">
                <a:solidFill>
                  <a:srgbClr val="CA5420"/>
                </a:solidFill>
              </a:rPr>
              <a:t>TWO INITIATIVES ON AUTONOMOUS VEHICLES AT MIRAMON TECHNOLOGY PARK (Citymobil2 &amp; PRT MIRAMÓN)</a:t>
            </a:r>
            <a:endParaRPr lang="es-ES" sz="1800" dirty="0">
              <a:solidFill>
                <a:srgbClr val="CA542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99891" y="3219402"/>
            <a:ext cx="3768080" cy="25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eaLnBrk="1" hangingPunct="1">
              <a:buClrTx/>
            </a:pPr>
            <a:r>
              <a:rPr lang="es-ES" sz="1400" dirty="0">
                <a:solidFill>
                  <a:srgbClr val="CA5420"/>
                </a:solidFill>
              </a:rPr>
              <a:t>Jesus Murgoitio</a:t>
            </a:r>
            <a:r>
              <a:rPr lang="es-ES" sz="1400" baseline="30000" dirty="0">
                <a:solidFill>
                  <a:srgbClr val="CA5420"/>
                </a:solidFill>
              </a:rPr>
              <a:t>1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</a:pPr>
            <a:r>
              <a:rPr lang="es-ES" sz="1400" dirty="0">
                <a:solidFill>
                  <a:srgbClr val="CA5420"/>
                </a:solidFill>
              </a:rPr>
              <a:t>Maria Izaguirre</a:t>
            </a:r>
            <a:r>
              <a:rPr lang="es-ES" sz="1400" baseline="30000" dirty="0">
                <a:solidFill>
                  <a:srgbClr val="CA5420"/>
                </a:solidFill>
              </a:rPr>
              <a:t>2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</a:pP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>
                <a:solidFill>
                  <a:srgbClr val="CA5420"/>
                </a:solidFill>
              </a:rPr>
              <a:t>(1) </a:t>
            </a:r>
            <a:r>
              <a:rPr lang="es-ES" sz="1400" dirty="0" err="1">
                <a:solidFill>
                  <a:srgbClr val="CA5420"/>
                </a:solidFill>
              </a:rPr>
              <a:t>Tecnalia</a:t>
            </a:r>
            <a:r>
              <a:rPr lang="es-ES" sz="1400" dirty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Research</a:t>
            </a:r>
            <a:r>
              <a:rPr lang="es-ES" sz="1400" dirty="0" smtClean="0">
                <a:solidFill>
                  <a:srgbClr val="CA5420"/>
                </a:solidFill>
              </a:rPr>
              <a:t> &amp; </a:t>
            </a:r>
            <a:r>
              <a:rPr lang="es-ES" sz="1400" dirty="0" err="1" smtClean="0">
                <a:solidFill>
                  <a:srgbClr val="CA5420"/>
                </a:solidFill>
              </a:rPr>
              <a:t>Innovation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>
                <a:solidFill>
                  <a:srgbClr val="CA5420"/>
                </a:solidFill>
              </a:rPr>
              <a:t>(2) </a:t>
            </a:r>
            <a:r>
              <a:rPr lang="es-ES" sz="1400" dirty="0" err="1">
                <a:solidFill>
                  <a:srgbClr val="CA5420"/>
                </a:solidFill>
              </a:rPr>
              <a:t>Novadays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600" dirty="0" smtClean="0">
                <a:solidFill>
                  <a:srgbClr val="CA5420"/>
                </a:solidFill>
              </a:rPr>
              <a:t>1</a:t>
            </a:r>
            <a:r>
              <a:rPr lang="es-ES" sz="1600" baseline="30000" dirty="0" smtClean="0">
                <a:solidFill>
                  <a:srgbClr val="CA5420"/>
                </a:solidFill>
              </a:rPr>
              <a:t>st</a:t>
            </a:r>
            <a:r>
              <a:rPr lang="es-ES" sz="1600" dirty="0" smtClean="0">
                <a:solidFill>
                  <a:srgbClr val="CA5420"/>
                </a:solidFill>
              </a:rPr>
              <a:t> MOVESMART Workshop</a:t>
            </a:r>
          </a:p>
          <a:p>
            <a:pPr algn="r" eaLnBrk="1" hangingPunct="1">
              <a:buClrTx/>
              <a:buFontTx/>
              <a:buNone/>
            </a:pPr>
            <a:r>
              <a:rPr lang="es-ES" sz="1400" dirty="0" err="1" smtClean="0">
                <a:solidFill>
                  <a:srgbClr val="CA5420"/>
                </a:solidFill>
              </a:rPr>
              <a:t>Renewable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Mobility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Services</a:t>
            </a:r>
            <a:r>
              <a:rPr lang="es-ES" sz="1400" dirty="0" smtClean="0">
                <a:solidFill>
                  <a:srgbClr val="CA5420"/>
                </a:solidFill>
              </a:rPr>
              <a:t> in Smart </a:t>
            </a:r>
            <a:r>
              <a:rPr lang="es-ES" sz="1400" dirty="0" err="1" smtClean="0">
                <a:solidFill>
                  <a:srgbClr val="CA5420"/>
                </a:solidFill>
              </a:rPr>
              <a:t>Cities</a:t>
            </a:r>
            <a:r>
              <a:rPr lang="es-ES" sz="1400" dirty="0" smtClean="0">
                <a:solidFill>
                  <a:srgbClr val="CA5420"/>
                </a:solidFill>
              </a:rPr>
              <a:t>:</a:t>
            </a:r>
          </a:p>
          <a:p>
            <a:pPr algn="r" eaLnBrk="1" hangingPunct="1">
              <a:buClrTx/>
              <a:buFontTx/>
              <a:buNone/>
            </a:pPr>
            <a:r>
              <a:rPr lang="es-ES" sz="1400" dirty="0" err="1" smtClean="0">
                <a:solidFill>
                  <a:srgbClr val="CA5420"/>
                </a:solidFill>
              </a:rPr>
              <a:t>Challenges</a:t>
            </a:r>
            <a:r>
              <a:rPr lang="es-ES" sz="1400" dirty="0" smtClean="0">
                <a:solidFill>
                  <a:srgbClr val="CA5420"/>
                </a:solidFill>
              </a:rPr>
              <a:t>, </a:t>
            </a:r>
            <a:r>
              <a:rPr lang="es-ES" sz="1400" dirty="0" err="1" smtClean="0">
                <a:solidFill>
                  <a:srgbClr val="CA5420"/>
                </a:solidFill>
              </a:rPr>
              <a:t>Approaches</a:t>
            </a:r>
            <a:r>
              <a:rPr lang="es-ES" sz="1400" dirty="0" smtClean="0">
                <a:solidFill>
                  <a:srgbClr val="CA5420"/>
                </a:solidFill>
              </a:rPr>
              <a:t> and Social </a:t>
            </a:r>
            <a:r>
              <a:rPr lang="es-ES" sz="1400" dirty="0" err="1" smtClean="0">
                <a:solidFill>
                  <a:srgbClr val="CA5420"/>
                </a:solidFill>
              </a:rPr>
              <a:t>Aspects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 smtClean="0">
                <a:solidFill>
                  <a:srgbClr val="CA5420"/>
                </a:solidFill>
              </a:rPr>
              <a:t>15</a:t>
            </a:r>
            <a:r>
              <a:rPr lang="es-ES" sz="1400" baseline="30000" dirty="0" smtClean="0">
                <a:solidFill>
                  <a:srgbClr val="CA5420"/>
                </a:solidFill>
              </a:rPr>
              <a:t>th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October</a:t>
            </a:r>
            <a:r>
              <a:rPr lang="es-ES" sz="1400" dirty="0" smtClean="0">
                <a:solidFill>
                  <a:srgbClr val="CA5420"/>
                </a:solidFill>
              </a:rPr>
              <a:t> 2015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51" y="4317600"/>
            <a:ext cx="1661832" cy="539831"/>
          </a:xfrm>
          <a:prstGeom prst="rect">
            <a:avLst/>
          </a:prstGeom>
        </p:spPr>
      </p:pic>
      <p:pic>
        <p:nvPicPr>
          <p:cNvPr id="6" name="Picture 2" descr="http://www.museochillidaleku.com/uploads/tx_templavoila/banner1016_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6" y="3284984"/>
            <a:ext cx="2852738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37" y="5292756"/>
            <a:ext cx="2226146" cy="10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0" y="2204864"/>
            <a:ext cx="3484775" cy="5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9" b="23805"/>
          <a:stretch/>
        </p:blipFill>
        <p:spPr bwMode="auto">
          <a:xfrm>
            <a:off x="7222141" y="4317600"/>
            <a:ext cx="1809942" cy="5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7" y="5025422"/>
            <a:ext cx="1510957" cy="13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CityMobil2: Vehicle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874" y="3861963"/>
            <a:ext cx="34316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7504" y="1052736"/>
            <a:ext cx="532985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3 vehicles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Providers: </a:t>
            </a:r>
            <a:r>
              <a:rPr lang="en-US" sz="1800" dirty="0" err="1" smtClean="0">
                <a:solidFill>
                  <a:srgbClr val="CA5420"/>
                </a:solidFill>
                <a:latin typeface="Arial Unicode MS" pitchFamily="34" charset="-128"/>
              </a:rPr>
              <a:t>Robosoft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 y </a:t>
            </a:r>
            <a:r>
              <a:rPr lang="en-US" sz="1800" dirty="0" err="1" smtClean="0">
                <a:solidFill>
                  <a:srgbClr val="CA5420"/>
                </a:solidFill>
                <a:latin typeface="Arial Unicode MS" pitchFamily="34" charset="-128"/>
              </a:rPr>
              <a:t>Easymile</a:t>
            </a: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Fully autonomous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Capacity of the vehicles: 10-12 p.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Maximum speed of the vehicles: 30 Km/h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Electrics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Preference to circulate against private vehicles.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2000" dirty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9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10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73" y="1268760"/>
            <a:ext cx="341710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8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436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CityMobil2: Next actions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98576" y="713718"/>
            <a:ext cx="8681904" cy="55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2000" dirty="0" smtClean="0">
              <a:solidFill>
                <a:srgbClr val="CA5420"/>
              </a:solidFill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Current Legislation: Permission if there is a co-pilot/vehicle.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Local Legislation: min. and simple changes, (only annex to the local rules.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Technical adaptations of the site.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Awareness campaign.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Find Co-financing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6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10481" y="698500"/>
            <a:ext cx="4156769" cy="37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dirty="0" smtClean="0">
              <a:solidFill>
                <a:srgbClr val="CA542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dirty="0" smtClean="0">
                <a:solidFill>
                  <a:srgbClr val="CA5420"/>
                </a:solidFill>
              </a:rPr>
              <a:t>THANKS FOR YOUR ATTENTION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0" y="2446546"/>
            <a:ext cx="3484775" cy="5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99891" y="3219402"/>
            <a:ext cx="3768080" cy="25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r" eaLnBrk="1" hangingPunct="1">
              <a:buClrTx/>
            </a:pPr>
            <a:r>
              <a:rPr lang="es-ES" sz="1400" dirty="0" smtClean="0">
                <a:solidFill>
                  <a:srgbClr val="CA5420"/>
                </a:solidFill>
              </a:rPr>
              <a:t>Jesús </a:t>
            </a:r>
            <a:r>
              <a:rPr lang="es-ES" sz="1400" dirty="0">
                <a:solidFill>
                  <a:srgbClr val="CA5420"/>
                </a:solidFill>
              </a:rPr>
              <a:t>Murgoitio</a:t>
            </a:r>
            <a:r>
              <a:rPr lang="es-ES" sz="1400" baseline="30000" dirty="0">
                <a:solidFill>
                  <a:srgbClr val="CA5420"/>
                </a:solidFill>
              </a:rPr>
              <a:t>1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</a:pPr>
            <a:r>
              <a:rPr lang="es-ES" sz="1400" dirty="0" smtClean="0">
                <a:solidFill>
                  <a:srgbClr val="CA5420"/>
                </a:solidFill>
              </a:rPr>
              <a:t>María </a:t>
            </a:r>
            <a:r>
              <a:rPr lang="es-ES" sz="1400" dirty="0">
                <a:solidFill>
                  <a:srgbClr val="CA5420"/>
                </a:solidFill>
              </a:rPr>
              <a:t>Izaguirre</a:t>
            </a:r>
            <a:r>
              <a:rPr lang="es-ES" sz="1400" baseline="30000" dirty="0">
                <a:solidFill>
                  <a:srgbClr val="CA5420"/>
                </a:solidFill>
              </a:rPr>
              <a:t>2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</a:pP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>
                <a:solidFill>
                  <a:srgbClr val="CA5420"/>
                </a:solidFill>
              </a:rPr>
              <a:t>(1) </a:t>
            </a:r>
            <a:r>
              <a:rPr lang="es-ES" sz="1400" dirty="0" err="1">
                <a:solidFill>
                  <a:srgbClr val="CA5420"/>
                </a:solidFill>
              </a:rPr>
              <a:t>Tecnalia</a:t>
            </a:r>
            <a:r>
              <a:rPr lang="es-ES" sz="1400" dirty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Research</a:t>
            </a:r>
            <a:r>
              <a:rPr lang="es-ES" sz="1400" dirty="0" smtClean="0">
                <a:solidFill>
                  <a:srgbClr val="CA5420"/>
                </a:solidFill>
              </a:rPr>
              <a:t> &amp; </a:t>
            </a:r>
            <a:r>
              <a:rPr lang="es-ES" sz="1400" dirty="0" err="1" smtClean="0">
                <a:solidFill>
                  <a:srgbClr val="CA5420"/>
                </a:solidFill>
              </a:rPr>
              <a:t>Innovation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>
                <a:solidFill>
                  <a:srgbClr val="CA5420"/>
                </a:solidFill>
              </a:rPr>
              <a:t>(2) </a:t>
            </a:r>
            <a:r>
              <a:rPr lang="es-ES" sz="1400" dirty="0" err="1">
                <a:solidFill>
                  <a:srgbClr val="CA5420"/>
                </a:solidFill>
              </a:rPr>
              <a:t>Novadays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600" dirty="0" smtClean="0">
                <a:solidFill>
                  <a:srgbClr val="CA5420"/>
                </a:solidFill>
              </a:rPr>
              <a:t>1</a:t>
            </a:r>
            <a:r>
              <a:rPr lang="es-ES" sz="1600" baseline="30000" dirty="0" smtClean="0">
                <a:solidFill>
                  <a:srgbClr val="CA5420"/>
                </a:solidFill>
              </a:rPr>
              <a:t>st</a:t>
            </a:r>
            <a:r>
              <a:rPr lang="es-ES" sz="1600" dirty="0" smtClean="0">
                <a:solidFill>
                  <a:srgbClr val="CA5420"/>
                </a:solidFill>
              </a:rPr>
              <a:t> MOVESMART Workshop</a:t>
            </a:r>
          </a:p>
          <a:p>
            <a:pPr algn="r" eaLnBrk="1" hangingPunct="1">
              <a:buClrTx/>
              <a:buFontTx/>
              <a:buNone/>
            </a:pPr>
            <a:r>
              <a:rPr lang="es-ES" sz="1400" dirty="0" err="1" smtClean="0">
                <a:solidFill>
                  <a:srgbClr val="CA5420"/>
                </a:solidFill>
              </a:rPr>
              <a:t>Renewable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Mobility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Services</a:t>
            </a:r>
            <a:r>
              <a:rPr lang="es-ES" sz="1400" dirty="0" smtClean="0">
                <a:solidFill>
                  <a:srgbClr val="CA5420"/>
                </a:solidFill>
              </a:rPr>
              <a:t> in Smart </a:t>
            </a:r>
            <a:r>
              <a:rPr lang="es-ES" sz="1400" dirty="0" err="1" smtClean="0">
                <a:solidFill>
                  <a:srgbClr val="CA5420"/>
                </a:solidFill>
              </a:rPr>
              <a:t>Cities</a:t>
            </a:r>
            <a:r>
              <a:rPr lang="es-ES" sz="1400" dirty="0" smtClean="0">
                <a:solidFill>
                  <a:srgbClr val="CA5420"/>
                </a:solidFill>
              </a:rPr>
              <a:t>:</a:t>
            </a:r>
          </a:p>
          <a:p>
            <a:pPr algn="r" eaLnBrk="1" hangingPunct="1">
              <a:buClrTx/>
              <a:buFontTx/>
              <a:buNone/>
            </a:pPr>
            <a:r>
              <a:rPr lang="es-ES" sz="1400" dirty="0" err="1" smtClean="0">
                <a:solidFill>
                  <a:srgbClr val="CA5420"/>
                </a:solidFill>
              </a:rPr>
              <a:t>Challenges</a:t>
            </a:r>
            <a:r>
              <a:rPr lang="es-ES" sz="1400" dirty="0" smtClean="0">
                <a:solidFill>
                  <a:srgbClr val="CA5420"/>
                </a:solidFill>
              </a:rPr>
              <a:t>, </a:t>
            </a:r>
            <a:r>
              <a:rPr lang="es-ES" sz="1400" dirty="0" err="1" smtClean="0">
                <a:solidFill>
                  <a:srgbClr val="CA5420"/>
                </a:solidFill>
              </a:rPr>
              <a:t>Approaches</a:t>
            </a:r>
            <a:r>
              <a:rPr lang="es-ES" sz="1400" dirty="0" smtClean="0">
                <a:solidFill>
                  <a:srgbClr val="CA5420"/>
                </a:solidFill>
              </a:rPr>
              <a:t> and Social </a:t>
            </a:r>
            <a:r>
              <a:rPr lang="es-ES" sz="1400" dirty="0" err="1" smtClean="0">
                <a:solidFill>
                  <a:srgbClr val="CA5420"/>
                </a:solidFill>
              </a:rPr>
              <a:t>Aspects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es-ES" sz="1400" dirty="0" smtClean="0">
                <a:solidFill>
                  <a:srgbClr val="CA5420"/>
                </a:solidFill>
              </a:rPr>
              <a:t>15</a:t>
            </a:r>
            <a:r>
              <a:rPr lang="es-ES" sz="1400" baseline="30000" dirty="0" smtClean="0">
                <a:solidFill>
                  <a:srgbClr val="CA5420"/>
                </a:solidFill>
              </a:rPr>
              <a:t>th</a:t>
            </a:r>
            <a:r>
              <a:rPr lang="es-ES" sz="1400" dirty="0" smtClean="0">
                <a:solidFill>
                  <a:srgbClr val="CA5420"/>
                </a:solidFill>
              </a:rPr>
              <a:t> </a:t>
            </a:r>
            <a:r>
              <a:rPr lang="es-ES" sz="1400" dirty="0" err="1" smtClean="0">
                <a:solidFill>
                  <a:srgbClr val="CA5420"/>
                </a:solidFill>
              </a:rPr>
              <a:t>October</a:t>
            </a:r>
            <a:r>
              <a:rPr lang="es-ES" sz="1400" dirty="0" smtClean="0">
                <a:solidFill>
                  <a:srgbClr val="CA5420"/>
                </a:solidFill>
              </a:rPr>
              <a:t> 2015</a:t>
            </a:r>
            <a:endParaRPr lang="es-ES" sz="1400" dirty="0">
              <a:solidFill>
                <a:srgbClr val="CA5420"/>
              </a:solidFill>
            </a:endParaRPr>
          </a:p>
          <a:p>
            <a:pPr algn="r" eaLnBrk="1" hangingPunct="1">
              <a:buClrTx/>
              <a:buFontTx/>
              <a:buNone/>
            </a:pPr>
            <a:endParaRPr lang="es-ES" sz="1400" dirty="0" smtClean="0">
              <a:solidFill>
                <a:srgbClr val="CA5420"/>
              </a:solidFill>
            </a:endParaRPr>
          </a:p>
        </p:txBody>
      </p:sp>
      <p:pic>
        <p:nvPicPr>
          <p:cNvPr id="10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151" y="4317600"/>
            <a:ext cx="1661832" cy="539831"/>
          </a:xfrm>
          <a:prstGeom prst="rect">
            <a:avLst/>
          </a:prstGeom>
        </p:spPr>
      </p:pic>
      <p:pic>
        <p:nvPicPr>
          <p:cNvPr id="11" name="Picture 2" descr="http://www.museochillidaleku.com/uploads/tx_templavoila/banner1016_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6" y="3284984"/>
            <a:ext cx="2852738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37" y="5292756"/>
            <a:ext cx="2226146" cy="10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9" b="23805"/>
          <a:stretch/>
        </p:blipFill>
        <p:spPr bwMode="auto">
          <a:xfrm>
            <a:off x="7222141" y="4317600"/>
            <a:ext cx="1809942" cy="5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7" y="5025422"/>
            <a:ext cx="1510957" cy="13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81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Index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83757" y="2070987"/>
            <a:ext cx="3511763" cy="33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lvl="1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3200" b="1" dirty="0" smtClean="0">
                <a:solidFill>
                  <a:srgbClr val="CA5420"/>
                </a:solidFill>
                <a:latin typeface="Arial Unicode MS" pitchFamily="34" charset="-128"/>
              </a:rPr>
              <a:t>CityMobil2: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Project summary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Objectives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Demo &amp; Vehicle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>
                <a:solidFill>
                  <a:srgbClr val="CA5420"/>
                </a:solidFill>
                <a:latin typeface="Arial Unicode MS" pitchFamily="34" charset="-128"/>
              </a:rPr>
              <a:t>Next actions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94492" y="2070987"/>
            <a:ext cx="4591883" cy="258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lvl="1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3200" b="1" dirty="0" smtClean="0">
                <a:solidFill>
                  <a:srgbClr val="CA5420"/>
                </a:solidFill>
                <a:latin typeface="Arial Unicode MS" pitchFamily="34" charset="-128"/>
              </a:rPr>
              <a:t>PRT MIRAMÓN: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Project summary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Objectives</a:t>
            </a:r>
          </a:p>
          <a:p>
            <a:pPr marL="857250" lvl="2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2400" b="1" dirty="0" smtClean="0">
                <a:solidFill>
                  <a:srgbClr val="CA5420"/>
                </a:solidFill>
                <a:latin typeface="Arial Unicode MS" pitchFamily="34" charset="-128"/>
              </a:rPr>
              <a:t>Demo &amp; Vehicle (Video)</a:t>
            </a:r>
            <a:endParaRPr lang="en-US" sz="2400" b="1" baseline="-25000" dirty="0" smtClean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916258" y="748652"/>
            <a:ext cx="488799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lvl="1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3200" b="1" dirty="0" smtClean="0">
                <a:solidFill>
                  <a:srgbClr val="CA5420"/>
                </a:solidFill>
                <a:latin typeface="Arial Unicode MS" pitchFamily="34" charset="-128"/>
              </a:rPr>
              <a:t>MIRAMÓN: “Test Site”</a:t>
            </a:r>
          </a:p>
        </p:txBody>
      </p:sp>
      <p:sp>
        <p:nvSpPr>
          <p:cNvPr id="7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925696" y="5373216"/>
            <a:ext cx="30144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lvl="1" indent="-457200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Font typeface="Arial"/>
              <a:buChar char="•"/>
            </a:pPr>
            <a:r>
              <a:rPr lang="en-US" sz="3200" b="1" dirty="0" smtClean="0">
                <a:solidFill>
                  <a:srgbClr val="CA5420"/>
                </a:solidFill>
                <a:latin typeface="Arial Unicode MS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37345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51521" y="1412776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400" b="1" dirty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3732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eaLnBrk="1" hangingPunct="1">
              <a:buClrTx/>
            </a:pPr>
            <a:r>
              <a:rPr lang="en-US" sz="2800" b="1" dirty="0" err="1" smtClean="0">
                <a:solidFill>
                  <a:srgbClr val="FFFFFF"/>
                </a:solidFill>
              </a:rPr>
              <a:t>Miramón</a:t>
            </a:r>
            <a:r>
              <a:rPr lang="en-US" sz="2800" b="1" dirty="0" smtClean="0">
                <a:solidFill>
                  <a:srgbClr val="FFFFFF"/>
                </a:solidFill>
              </a:rPr>
              <a:t>: “Test Site”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01023" y="1058753"/>
            <a:ext cx="5567585" cy="51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82 companies &amp; research centers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3.633 employers (</a:t>
            </a:r>
            <a:r>
              <a:rPr lang="en-US" sz="2000" dirty="0" err="1" smtClean="0">
                <a:solidFill>
                  <a:srgbClr val="CA5420"/>
                </a:solidFill>
                <a:latin typeface="Arial Unicode MS" pitchFamily="34" charset="-128"/>
              </a:rPr>
              <a:t>R+D+i</a:t>
            </a: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 = 41%)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581.509 m2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36 tracks &amp; 29 buildings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Usual drivers: 67%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Occupants per vehicle: 1,2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Mobility due to job, health, studies and leisure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6" name="15 Imagen" descr="Sin tí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12776"/>
            <a:ext cx="3070622" cy="41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2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s-ES" sz="2800" b="1" dirty="0" smtClean="0">
                <a:solidFill>
                  <a:srgbClr val="FFFFFF"/>
                </a:solidFill>
              </a:rPr>
              <a:t>Miramón</a:t>
            </a:r>
            <a:r>
              <a:rPr lang="es-ES" sz="2800" b="1" dirty="0">
                <a:solidFill>
                  <a:srgbClr val="FFFFFF"/>
                </a:solidFill>
              </a:rPr>
              <a:t>: “Test </a:t>
            </a:r>
            <a:r>
              <a:rPr lang="es-ES" sz="2800" b="1" dirty="0" err="1">
                <a:solidFill>
                  <a:srgbClr val="FFFFFF"/>
                </a:solidFill>
              </a:rPr>
              <a:t>Site</a:t>
            </a:r>
            <a:r>
              <a:rPr lang="es-ES" sz="2800" b="1" dirty="0">
                <a:solidFill>
                  <a:srgbClr val="FFFFFF"/>
                </a:solidFill>
              </a:rPr>
              <a:t>”</a:t>
            </a:r>
            <a:endParaRPr lang="es-ES" sz="28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6785" y="510079"/>
            <a:ext cx="8964488" cy="61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2000" dirty="0" smtClean="0">
              <a:solidFill>
                <a:srgbClr val="CA5420"/>
              </a:solidFill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Adaptations for the current infrastructures: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New traffic signals (speed limit = 30 Km/h, No parking, </a:t>
            </a:r>
            <a:r>
              <a:rPr lang="en-US" sz="1800" dirty="0" err="1" smtClean="0">
                <a:solidFill>
                  <a:srgbClr val="CA5420"/>
                </a:solidFill>
                <a:latin typeface="Arial Unicode MS" pitchFamily="34" charset="-128"/>
              </a:rPr>
              <a:t>etc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…)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Painting of the road, red lines for pedestrian crossings. 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Separate road lanes &amp; Traffic control.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Ticketing integration between ARTS and public transport in San Sebastian.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Installation of the static information about ARTS: maps and information about bus stops.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Awareness campaign about advantages and disadvantages of ARTS.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2000" dirty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6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18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err="1" smtClean="0">
                <a:solidFill>
                  <a:srgbClr val="FFFFFF"/>
                </a:solidFill>
              </a:rPr>
              <a:t>Miramón</a:t>
            </a:r>
            <a:r>
              <a:rPr lang="en-US" sz="2800" b="1" dirty="0" smtClean="0">
                <a:solidFill>
                  <a:srgbClr val="FFFFFF"/>
                </a:solidFill>
              </a:rPr>
              <a:t>: “Test Site”</a:t>
            </a:r>
          </a:p>
        </p:txBody>
      </p:sp>
      <p:sp>
        <p:nvSpPr>
          <p:cNvPr id="92" name="Elipse 91"/>
          <p:cNvSpPr/>
          <p:nvPr/>
        </p:nvSpPr>
        <p:spPr bwMode="auto">
          <a:xfrm flipV="1">
            <a:off x="3203848" y="7173416"/>
            <a:ext cx="360040" cy="1440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6825" y="692696"/>
            <a:ext cx="83416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2000" dirty="0" smtClean="0">
              <a:solidFill>
                <a:srgbClr val="CA5420"/>
              </a:solidFill>
            </a:endParaRP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Support received from many relevant institutions:</a:t>
            </a:r>
          </a:p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err="1" smtClean="0">
                <a:solidFill>
                  <a:srgbClr val="CA5420"/>
                </a:solidFill>
                <a:latin typeface="Arial Unicode MS" pitchFamily="34" charset="-128"/>
              </a:rPr>
              <a:t>Miramón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 Technology park.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Regional government.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Municipality of San Sebastian.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DBUS: Urban transport system.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MLC: Cluster for Mobility and Logistic.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Legacy: Authorities like DGT for plates, </a:t>
            </a:r>
            <a:r>
              <a:rPr lang="en-US" sz="1800" dirty="0" err="1" smtClean="0">
                <a:solidFill>
                  <a:srgbClr val="CA5420"/>
                </a:solidFill>
                <a:latin typeface="Arial Unicode MS" pitchFamily="34" charset="-128"/>
              </a:rPr>
              <a:t>etc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….</a:t>
            </a:r>
          </a:p>
          <a:p>
            <a:pPr marL="0" lvl="1" indent="0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</a:pPr>
            <a:endParaRPr lang="en-US" sz="2000" dirty="0">
              <a:solidFill>
                <a:srgbClr val="CA5420"/>
              </a:solidFill>
              <a:latin typeface="Arial Unicode MS" pitchFamily="34" charset="-128"/>
            </a:endParaRPr>
          </a:p>
        </p:txBody>
      </p:sp>
      <p:sp>
        <p:nvSpPr>
          <p:cNvPr id="6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PRT MIRAMON: Project 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9921"/>
            <a:ext cx="8090373" cy="54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49" y="2348880"/>
            <a:ext cx="855024" cy="78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CityMobil2: Project summary</a:t>
            </a:r>
          </a:p>
        </p:txBody>
      </p:sp>
      <p:sp>
        <p:nvSpPr>
          <p:cNvPr id="7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" y="973813"/>
            <a:ext cx="8491495" cy="529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09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8892480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smtClean="0">
                <a:solidFill>
                  <a:srgbClr val="FFFFFF"/>
                </a:solidFill>
              </a:rPr>
              <a:t>CityMobil2: Objectives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67544" y="1052736"/>
            <a:ext cx="79928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82563" lvl="1" indent="-182563" defTabSz="914400" eaLnBrk="0" hangingPunct="0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2"/>
              </a:buBlip>
            </a:pPr>
            <a:endParaRPr lang="en-US" sz="32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" y="1018416"/>
            <a:ext cx="8694293" cy="52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30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8793" y="211218"/>
            <a:ext cx="5173287" cy="5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marL="0" lvl="1" indent="0" eaLnBrk="1" hangingPunct="1">
              <a:buClrTx/>
            </a:pPr>
            <a:r>
              <a:rPr lang="en-US" sz="2800" b="1" dirty="0" err="1" smtClean="0">
                <a:solidFill>
                  <a:srgbClr val="FFFFFF"/>
                </a:solidFill>
              </a:rPr>
              <a:t>Miramon</a:t>
            </a:r>
            <a:r>
              <a:rPr lang="en-US" sz="2800" b="1" dirty="0" smtClean="0">
                <a:solidFill>
                  <a:srgbClr val="FFFFFF"/>
                </a:solidFill>
              </a:rPr>
              <a:t>: Demo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20" y="967950"/>
            <a:ext cx="3936344" cy="58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36512" y="792047"/>
            <a:ext cx="4865202" cy="5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82563" lvl="1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System demonstration</a:t>
            </a:r>
            <a:r>
              <a:rPr lang="en-US" sz="2000" dirty="0" smtClean="0">
                <a:solidFill>
                  <a:srgbClr val="CA5420"/>
                </a:solidFill>
                <a:latin typeface="Arial Unicode MS" pitchFamily="34" charset="-128"/>
              </a:rPr>
              <a:t>:</a:t>
            </a:r>
            <a:endParaRPr lang="en-US" sz="20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From February to June 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2016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Total Distance (go &amp; back): 3,6 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km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3 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vehicles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Mixed mode: On demand 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&amp; frequency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Garage underground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Parking </a:t>
            </a: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for vehicles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Control Center &amp; Charging points</a:t>
            </a: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endParaRPr lang="en-US" sz="1800" dirty="0" smtClean="0">
              <a:solidFill>
                <a:srgbClr val="CA5420"/>
              </a:solidFill>
              <a:latin typeface="Arial Unicode MS" pitchFamily="34" charset="-128"/>
            </a:endParaRPr>
          </a:p>
          <a:p>
            <a:pPr marL="582613" lvl="2" indent="-182563" defTabSz="914400" eaLnBrk="0" hangingPunct="0">
              <a:lnSpc>
                <a:spcPct val="110000"/>
              </a:lnSpc>
              <a:spcBef>
                <a:spcPts val="300"/>
              </a:spcBef>
              <a:buClr>
                <a:srgbClr val="FF9900"/>
              </a:buClr>
              <a:buSzPct val="120000"/>
              <a:buBlip>
                <a:blip r:embed="rId3"/>
              </a:buBlip>
            </a:pPr>
            <a:r>
              <a:rPr lang="en-US" sz="1800" dirty="0" smtClean="0">
                <a:solidFill>
                  <a:srgbClr val="CA5420"/>
                </a:solidFill>
                <a:latin typeface="Arial Unicode MS" pitchFamily="34" charset="-128"/>
              </a:rPr>
              <a:t>Bus stops for the ARTS</a:t>
            </a:r>
          </a:p>
        </p:txBody>
      </p:sp>
      <p:sp>
        <p:nvSpPr>
          <p:cNvPr id="6" name="CuadroTexto 24"/>
          <p:cNvSpPr txBox="1"/>
          <p:nvPr/>
        </p:nvSpPr>
        <p:spPr>
          <a:xfrm>
            <a:off x="8676456" y="64643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3D2234-9E75-45AF-9619-898BA1124C08}" type="slidenum">
              <a:rPr lang="en-US" sz="1200" smtClean="0">
                <a:solidFill>
                  <a:schemeClr val="tx1"/>
                </a:solidFill>
              </a:rPr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9427</TotalTime>
  <Words>435</Words>
  <Application>Microsoft Office PowerPoint</Application>
  <PresentationFormat>Presentación en pantalla (4:3)</PresentationFormat>
  <Paragraphs>140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</dc:creator>
  <cp:lastModifiedBy>borrar</cp:lastModifiedBy>
  <cp:revision>382</cp:revision>
  <cp:lastPrinted>2015-10-09T11:29:02Z</cp:lastPrinted>
  <dcterms:created xsi:type="dcterms:W3CDTF">2012-06-12T07:05:25Z</dcterms:created>
  <dcterms:modified xsi:type="dcterms:W3CDTF">2015-10-13T13:36:44Z</dcterms:modified>
</cp:coreProperties>
</file>